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59" r:id="rId4"/>
    <p:sldId id="277" r:id="rId5"/>
    <p:sldId id="278" r:id="rId6"/>
    <p:sldId id="281" r:id="rId7"/>
    <p:sldId id="282" r:id="rId8"/>
    <p:sldId id="266" r:id="rId9"/>
    <p:sldId id="267" r:id="rId10"/>
    <p:sldId id="283" r:id="rId11"/>
    <p:sldId id="273" r:id="rId12"/>
    <p:sldId id="268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FC9C5-707D-4ECC-9CF2-12C68C54B9D6}" type="datetimeFigureOut">
              <a:rPr lang="en-SG" smtClean="0"/>
              <a:t>9/12/2013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08790-67AD-4DDB-834C-F6312AC665D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7809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80FC9-27D4-4228-9E3F-86A1D9ACA785}" type="datetimeFigureOut">
              <a:rPr lang="en-SG" smtClean="0"/>
              <a:t>9/12/2013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25C62-E233-480B-8BF2-4814A948E392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6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sz="2400"/>
              <a:t>Ordinary Members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altLang="en-US" smtClean="0"/>
              <a:t>All other joining members</a:t>
            </a:r>
          </a:p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822" indent="-2851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343" indent="-2275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968" indent="-2275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94" indent="-2275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4428" indent="-2275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3261" indent="-2275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94" indent="-2275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0927" indent="-2275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1CEC7E-BE46-47F4-993B-1494320E3D19}" type="slidenum">
              <a:rPr lang="en-SG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SG" altLang="en-US" smtClean="0"/>
          </a:p>
        </p:txBody>
      </p:sp>
    </p:spTree>
    <p:extLst>
      <p:ext uri="{BB962C8B-B14F-4D97-AF65-F5344CB8AC3E}">
        <p14:creationId xmlns:p14="http://schemas.microsoft.com/office/powerpoint/2010/main" val="420837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590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984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829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382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473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110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49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122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361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7936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63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48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87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brittgillette.com/images/global_map.jpg"/>
          <p:cNvPicPr>
            <a:picLocks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9059"/>
            <a:ext cx="9144000" cy="1076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FF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siainternetcoalit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cs.uci.edu/~sjordan/papers/tprc09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pc.biz/" TargetMode="External"/><Relationship Id="rId2" Type="http://schemas.openxmlformats.org/officeDocument/2006/relationships/hyperlink" Target="http://www.asiainternetcoaliti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656183"/>
          </a:xfrm>
        </p:spPr>
        <p:txBody>
          <a:bodyPr/>
          <a:lstStyle/>
          <a:p>
            <a:r>
              <a:rPr lang="en-US" sz="3600" dirty="0" smtClean="0"/>
              <a:t>OTT: Competing or Collaborating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OTT in Indonesia Telecommunications Business</a:t>
            </a:r>
            <a:br>
              <a:rPr lang="en-US" sz="1800" dirty="0" smtClean="0"/>
            </a:br>
            <a:r>
              <a:rPr lang="en-US" sz="1800" dirty="0" smtClean="0"/>
              <a:t>Mastel: Sari Pan Pacific Hotel</a:t>
            </a:r>
            <a:br>
              <a:rPr lang="en-US" sz="1800" dirty="0" smtClean="0"/>
            </a:br>
            <a:r>
              <a:rPr lang="en-US" sz="1800" dirty="0" smtClean="0"/>
              <a:t>Jakarta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December 2013</a:t>
            </a:r>
            <a:endParaRPr lang="en-SG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664296"/>
          </a:xfrm>
        </p:spPr>
        <p:txBody>
          <a:bodyPr/>
          <a:lstStyle/>
          <a:p>
            <a:r>
              <a:rPr lang="en-US" b="1" dirty="0" smtClean="0"/>
              <a:t>Dr John Ure </a:t>
            </a:r>
          </a:p>
          <a:p>
            <a:r>
              <a:rPr lang="en-US" sz="2400" dirty="0" smtClean="0"/>
              <a:t>Executive Director, Asia Internet Coalition</a:t>
            </a:r>
          </a:p>
          <a:p>
            <a:r>
              <a:rPr lang="en-US" sz="2400" dirty="0">
                <a:hlinkClick r:id="rId2"/>
              </a:rPr>
              <a:t>http://www.asiainternetcoalition.org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Director, TRP, University of Hong Kong, Director, TRPC, Singapore</a:t>
            </a:r>
          </a:p>
          <a:p>
            <a:endParaRPr lang="en-SG" sz="2400" b="1" dirty="0"/>
          </a:p>
        </p:txBody>
      </p:sp>
      <p:pic>
        <p:nvPicPr>
          <p:cNvPr id="1026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5598589"/>
            <a:ext cx="2085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0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Examples of OTT services offered by telcos and Internet companies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Traffic management and net neutrality guide</a:t>
            </a:r>
            <a:endParaRPr lang="en-SG" dirty="0"/>
          </a:p>
        </p:txBody>
      </p:sp>
      <p:pic>
        <p:nvPicPr>
          <p:cNvPr id="4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358" y="5677266"/>
            <a:ext cx="1944216" cy="118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93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627619"/>
              </p:ext>
            </p:extLst>
          </p:nvPr>
        </p:nvGraphicFramePr>
        <p:xfrm>
          <a:off x="467544" y="116632"/>
          <a:ext cx="8229600" cy="5634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441540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Operator</a:t>
                      </a:r>
                      <a:endParaRPr lang="en-SG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Flat rate charging or for free</a:t>
                      </a:r>
                      <a:endParaRPr lang="en-SG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91608">
                <a:tc>
                  <a:txBody>
                    <a:bodyPr/>
                    <a:lstStyle/>
                    <a:p>
                      <a:pPr marL="530225" lvl="1" indent="-354013"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smtClean="0"/>
                        <a:t>SingTel &amp;</a:t>
                      </a:r>
                      <a:r>
                        <a:rPr lang="en-US" sz="2000" baseline="0" dirty="0" smtClean="0"/>
                        <a:t> S</a:t>
                      </a:r>
                      <a:r>
                        <a:rPr lang="en-US" sz="2000" dirty="0" smtClean="0"/>
                        <a:t>tarhub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WhatsApp and  WeChat</a:t>
                      </a:r>
                      <a:endParaRPr lang="en-SG" dirty="0"/>
                    </a:p>
                  </a:txBody>
                  <a:tcPr/>
                </a:tc>
              </a:tr>
              <a:tr h="491608">
                <a:tc>
                  <a:txBody>
                    <a:bodyPr/>
                    <a:lstStyle/>
                    <a:p>
                      <a:pPr marL="530225" lvl="1" indent="-354013"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smtClean="0"/>
                        <a:t>KT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Kakao</a:t>
                      </a:r>
                      <a:r>
                        <a:rPr lang="en-US" baseline="0" dirty="0" smtClean="0"/>
                        <a:t> Talk</a:t>
                      </a:r>
                      <a:endParaRPr lang="en-SG" dirty="0"/>
                    </a:p>
                  </a:txBody>
                  <a:tcPr/>
                </a:tc>
              </a:tr>
              <a:tr h="869768">
                <a:tc>
                  <a:txBody>
                    <a:bodyPr/>
                    <a:lstStyle/>
                    <a:p>
                      <a:pPr marL="530225" lvl="1" indent="-354013"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smtClean="0"/>
                        <a:t>Telkomsel &amp; Indosat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Facebook by Fonetwish for access</a:t>
                      </a:r>
                      <a:r>
                        <a:rPr lang="en-US" sz="2000" baseline="0" dirty="0" smtClean="0"/>
                        <a:t> to FB profiles and GSMA’s Joyn </a:t>
                      </a:r>
                      <a:endParaRPr lang="en-US" sz="2000" dirty="0" smtClean="0"/>
                    </a:p>
                  </a:txBody>
                  <a:tcPr/>
                </a:tc>
              </a:tr>
              <a:tr h="491608">
                <a:tc>
                  <a:txBody>
                    <a:bodyPr/>
                    <a:lstStyle/>
                    <a:p>
                      <a:pPr marL="530225" marR="0" lvl="1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000" dirty="0" smtClean="0"/>
                        <a:t>Digi </a:t>
                      </a:r>
                      <a:endParaRPr lang="en-SG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 free download</a:t>
                      </a:r>
                      <a:endParaRPr lang="en-SG" dirty="0"/>
                    </a:p>
                  </a:txBody>
                  <a:tcPr/>
                </a:tc>
              </a:tr>
              <a:tr h="1134481">
                <a:tc>
                  <a:txBody>
                    <a:bodyPr/>
                    <a:lstStyle/>
                    <a:p>
                      <a:pPr marL="519112" lvl="1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smtClean="0"/>
                        <a:t>China</a:t>
                      </a:r>
                      <a:r>
                        <a:rPr lang="en-US" sz="2000" baseline="0" dirty="0" smtClean="0"/>
                        <a:t> Mobile 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WeChat (Tencent) + “Jego” = offshore users rent CM phone for unlimited international calls + calls from the Mainland = $4.99 per month</a:t>
                      </a:r>
                      <a:endParaRPr lang="en-SG" dirty="0"/>
                    </a:p>
                  </a:txBody>
                  <a:tcPr/>
                </a:tc>
              </a:tr>
              <a:tr h="460094">
                <a:tc>
                  <a:txBody>
                    <a:bodyPr/>
                    <a:lstStyle/>
                    <a:p>
                      <a:pPr marL="530225" indent="-354013"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lang="en-US" dirty="0" smtClean="0"/>
                        <a:t>Skype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WiFi (in US airports)</a:t>
                      </a:r>
                      <a:endParaRPr lang="en-SG" dirty="0"/>
                    </a:p>
                  </a:txBody>
                  <a:tcPr/>
                </a:tc>
              </a:tr>
              <a:tr h="794136">
                <a:tc>
                  <a:txBody>
                    <a:bodyPr/>
                    <a:lstStyle/>
                    <a:p>
                      <a:pPr marL="530225" indent="-354013">
                        <a:buFont typeface="Wingdings" panose="05000000000000000000" pitchFamily="2" charset="2"/>
                        <a:buChar char="q"/>
                      </a:pPr>
                      <a:r>
                        <a:rPr lang="en-US" dirty="0" smtClean="0"/>
                        <a:t>Google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“Google Free Zone” in Philippines for feature phones without data charges</a:t>
                      </a:r>
                      <a:endParaRPr lang="en-SG" dirty="0"/>
                    </a:p>
                  </a:txBody>
                  <a:tcPr/>
                </a:tc>
              </a:tr>
              <a:tr h="460094">
                <a:tc>
                  <a:txBody>
                    <a:bodyPr/>
                    <a:lstStyle/>
                    <a:p>
                      <a:pPr marL="530225" indent="-354013">
                        <a:buFont typeface="Wingdings" panose="05000000000000000000" pitchFamily="2" charset="2"/>
                        <a:buChar char="q"/>
                      </a:pPr>
                      <a:r>
                        <a:rPr lang="en-US" dirty="0" smtClean="0"/>
                        <a:t>Facebook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Facebook Zero mobile</a:t>
                      </a:r>
                      <a:r>
                        <a:rPr lang="en-US" baseline="0" dirty="0" smtClean="0"/>
                        <a:t> webpage no data charges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358" y="5677266"/>
            <a:ext cx="1944216" cy="118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Traffic Management and Net Neutrality: </a:t>
            </a:r>
            <a:br>
              <a:rPr lang="en-US" sz="3200" dirty="0" smtClean="0"/>
            </a:br>
            <a:r>
              <a:rPr lang="en-US" sz="3200" dirty="0" smtClean="0"/>
              <a:t>A Guide for regulators?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sz="2000" b="1" dirty="0" smtClean="0"/>
              <a:t>Where</a:t>
            </a:r>
            <a:r>
              <a:rPr lang="en-US" sz="2000" dirty="0" smtClean="0"/>
              <a:t> within the network are the network management tools applied? Typically management techniques are applied </a:t>
            </a:r>
            <a:r>
              <a:rPr lang="en-US" sz="2000" i="1" u="sng" dirty="0" smtClean="0"/>
              <a:t>above</a:t>
            </a:r>
            <a:r>
              <a:rPr lang="en-US" sz="2000" dirty="0" smtClean="0"/>
              <a:t> the transport layer, if applied in transit between networks in routers below the transport layer = </a:t>
            </a:r>
            <a:r>
              <a:rPr lang="en-US" sz="2000" b="1" dirty="0" smtClean="0">
                <a:solidFill>
                  <a:srgbClr val="FF0000"/>
                </a:solidFill>
              </a:rPr>
              <a:t>red flag!</a:t>
            </a:r>
          </a:p>
          <a:p>
            <a:r>
              <a:rPr lang="en-US" sz="2000" b="1" dirty="0" smtClean="0"/>
              <a:t>What </a:t>
            </a:r>
            <a:r>
              <a:rPr lang="en-US" sz="2000" dirty="0" smtClean="0"/>
              <a:t>type of tool is applied: typically for short-term congestion causing delays &lt; 1 min, </a:t>
            </a:r>
            <a:r>
              <a:rPr lang="en-US" sz="2000" u="sng" dirty="0" smtClean="0"/>
              <a:t>network shaping </a:t>
            </a:r>
            <a:r>
              <a:rPr lang="en-US" sz="2000" dirty="0" smtClean="0"/>
              <a:t>and </a:t>
            </a:r>
            <a:r>
              <a:rPr lang="en-US" sz="2000" u="sng" dirty="0" smtClean="0"/>
              <a:t>queuin</a:t>
            </a:r>
            <a:r>
              <a:rPr lang="en-US" sz="2000" dirty="0" smtClean="0"/>
              <a:t>g tools are used; &gt; 1 minute access control; if access control used to block or degrade = </a:t>
            </a:r>
            <a:r>
              <a:rPr lang="en-US" sz="2000" b="1" dirty="0" smtClean="0">
                <a:solidFill>
                  <a:srgbClr val="FF0000"/>
                </a:solidFill>
              </a:rPr>
              <a:t>red flag!</a:t>
            </a:r>
            <a:endParaRPr lang="en-US" sz="2000" dirty="0" smtClean="0"/>
          </a:p>
          <a:p>
            <a:r>
              <a:rPr lang="en-US" sz="2000" b="1" dirty="0" smtClean="0"/>
              <a:t>Who </a:t>
            </a:r>
            <a:r>
              <a:rPr lang="en-US" sz="2000" dirty="0" smtClean="0"/>
              <a:t>decides which tool to apply: at request of the Internet source or unilateral decision of ISP = </a:t>
            </a:r>
            <a:r>
              <a:rPr lang="en-US" sz="2000" b="1" dirty="0">
                <a:solidFill>
                  <a:srgbClr val="FF0000"/>
                </a:solidFill>
              </a:rPr>
              <a:t>red flag!</a:t>
            </a:r>
            <a:endParaRPr lang="en-US" sz="2000" dirty="0"/>
          </a:p>
          <a:p>
            <a:r>
              <a:rPr lang="en-US" sz="2000" b="1" dirty="0" smtClean="0"/>
              <a:t>When </a:t>
            </a:r>
            <a:r>
              <a:rPr lang="en-US" sz="2000" dirty="0" smtClean="0"/>
              <a:t>and on what basis is the tool applied? To (i) an app; (ii) source/destination; (iii) service provider; and/or (iv) payments processor – if basis is (ii) or </a:t>
            </a:r>
            <a:r>
              <a:rPr lang="en-US" sz="2000" i="1" dirty="0" smtClean="0"/>
              <a:t>only</a:t>
            </a:r>
            <a:r>
              <a:rPr lang="en-US" sz="2000" dirty="0" smtClean="0"/>
              <a:t> to traffic from (iii) = </a:t>
            </a:r>
            <a:r>
              <a:rPr lang="en-US" sz="2000" b="1" dirty="0">
                <a:solidFill>
                  <a:srgbClr val="FF0000"/>
                </a:solidFill>
              </a:rPr>
              <a:t>red flag!</a:t>
            </a:r>
            <a:endParaRPr lang="en-US" sz="2000" dirty="0"/>
          </a:p>
          <a:p>
            <a:r>
              <a:rPr lang="en-US" sz="1800" b="1" dirty="0" smtClean="0"/>
              <a:t>Source: Scott Jordan and Arijit Gjosh (2009) </a:t>
            </a:r>
            <a:r>
              <a:rPr lang="en-SG" sz="1700" b="1" u="sng" dirty="0">
                <a:hlinkClick r:id="rId2"/>
              </a:rPr>
              <a:t>http://www.ics.uci.edu/~sjordan/papers/tprc09.pdf</a:t>
            </a:r>
            <a:r>
              <a:rPr lang="en-SG" sz="1700" b="1" dirty="0"/>
              <a:t> </a:t>
            </a:r>
          </a:p>
        </p:txBody>
      </p:sp>
      <p:pic>
        <p:nvPicPr>
          <p:cNvPr id="9218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505" y="5555289"/>
            <a:ext cx="2085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rtronics.com/yahoo_site_admin/assets/images/800px-EBay_Logo_svg.60171113_st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914" y="2852936"/>
            <a:ext cx="31273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http://thenextweb.com/google/files/2010/04/google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5568"/>
            <a:ext cx="36290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8" descr="C:\Users\John\AppData\Local\Microsoft\Windows\Temporary Internet Files\Content.Outlook\WRJP0SQ4\Design--Resource_Center--Facebook_Logo--facebook_logo cop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78338"/>
            <a:ext cx="37242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C:\Users\John\AppData\Local\Microsoft\Windows\Temporary Internet Files\Content.Outlook\WRJP0SQ4\linked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510088"/>
            <a:ext cx="37528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C:\Users\John\AppData\Local\Microsoft\Windows\Temporary Internet Files\Content.Outlook\WRJP0SQ4\salesforc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7316"/>
            <a:ext cx="2827338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1178"/>
            <a:ext cx="3324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5772141"/>
            <a:ext cx="1800201" cy="109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 services popular due to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 smtClean="0"/>
              <a:t>The popularity of smartphones and availability of free Wi-Fi hotspots which allow users to use OTT services for free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 smtClean="0"/>
              <a:t>Unlimited messages, unlimited VoIP calls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 smtClean="0"/>
              <a:t>Photo/video sharing, location sharing, contact information sharing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 smtClean="0"/>
              <a:t>Social networking, games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b="1" i="1" dirty="0" smtClean="0"/>
              <a:t>Cost of phone calls, pay-per-view services, DVDs, etc.</a:t>
            </a:r>
            <a:endParaRPr lang="en-SG" sz="2800" b="1" i="1" dirty="0"/>
          </a:p>
        </p:txBody>
      </p:sp>
      <p:pic>
        <p:nvPicPr>
          <p:cNvPr id="4098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45224"/>
            <a:ext cx="2085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Paradigms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Telecoms: </a:t>
            </a:r>
            <a:r>
              <a:rPr lang="en-US" sz="2000" smtClean="0"/>
              <a:t>from stand-alone</a:t>
            </a:r>
            <a:endParaRPr lang="en-SG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Old = supply-driven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PSTN as utility only offered by telcos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Dumb pipes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Few apps or content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UA poorly served supply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Little revenue generation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TVs before phones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Analogue economy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To networked ICT economy</a:t>
            </a:r>
            <a:endParaRPr lang="en-SG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New = demand-driven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Broadband offered by new entrants 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Smart nets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Apps/content everywhere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UA demand 4 Internet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Rural demand for content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/>
              <a:t> </a:t>
            </a:r>
            <a:r>
              <a:rPr lang="en-US" sz="2200" dirty="0" smtClean="0"/>
              <a:t>Digital dividend + OTT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Digital economy</a:t>
            </a:r>
            <a:endParaRPr lang="en-SG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065" y="5642770"/>
            <a:ext cx="1725935" cy="104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6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Economy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Transition from Analogue</a:t>
            </a:r>
            <a:endParaRPr lang="en-SG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Basic </a:t>
            </a:r>
            <a:r>
              <a:rPr lang="en-US" b="1" i="1" dirty="0" smtClean="0">
                <a:solidFill>
                  <a:srgbClr val="FF0000"/>
                </a:solidFill>
              </a:rPr>
              <a:t>metered</a:t>
            </a:r>
            <a:r>
              <a:rPr lang="en-US" dirty="0" smtClean="0">
                <a:solidFill>
                  <a:srgbClr val="FF0000"/>
                </a:solidFill>
              </a:rPr>
              <a:t> service revenues down</a:t>
            </a:r>
          </a:p>
          <a:p>
            <a:pPr marL="530225" lvl="1" indent="-265113">
              <a:buFont typeface="Wingdings" panose="05000000000000000000" pitchFamily="2" charset="2"/>
              <a:buChar char="q"/>
            </a:pPr>
            <a:r>
              <a:rPr lang="en-US" sz="2200" dirty="0" smtClean="0"/>
              <a:t> Substitution of OTT for voice, SMS, video, IPTV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Dumb pipe rentals grow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Drivers include Internet, IPTV, etc.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ISP services leveraging telcos’ market power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Transition to Digital</a:t>
            </a:r>
            <a:endParaRPr lang="en-SG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Bundled packages of OTT as “value-added”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Consumer market = WhatsApp, WeChat, </a:t>
            </a:r>
            <a:r>
              <a:rPr lang="en-US" sz="2200" dirty="0"/>
              <a:t>Kakao </a:t>
            </a:r>
            <a:r>
              <a:rPr lang="en-US" sz="2200" dirty="0" smtClean="0"/>
              <a:t>Talk, Jego, </a:t>
            </a:r>
            <a:r>
              <a:rPr lang="en-US" sz="2200" dirty="0"/>
              <a:t>GSMA’s </a:t>
            </a:r>
            <a:r>
              <a:rPr lang="en-US" sz="2200" dirty="0" smtClean="0"/>
              <a:t>Joyn, </a:t>
            </a:r>
            <a:r>
              <a:rPr lang="en-SG" sz="2200" dirty="0"/>
              <a:t>Fonetwish for access to FB </a:t>
            </a:r>
            <a:r>
              <a:rPr lang="en-SG" sz="2200" dirty="0" smtClean="0"/>
              <a:t>profiles, etc.</a:t>
            </a:r>
            <a:endParaRPr lang="en-US" sz="2200" dirty="0"/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Enterprise market = unified comms platforms &amp; managed networks;     e.g. WebRTC</a:t>
            </a:r>
            <a:endParaRPr lang="en-US" dirty="0" smtClean="0"/>
          </a:p>
        </p:txBody>
      </p:sp>
      <p:pic>
        <p:nvPicPr>
          <p:cNvPr id="7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09829"/>
            <a:ext cx="1725935" cy="104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or Collaborating</a:t>
            </a:r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301946"/>
              </p:ext>
            </p:extLst>
          </p:nvPr>
        </p:nvGraphicFramePr>
        <p:xfrm>
          <a:off x="457200" y="980728"/>
          <a:ext cx="8229600" cy="514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7581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Telco vs. Telco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Telco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vs. OTT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OTT vs. OTT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91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Short-run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Both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Mostly</a:t>
                      </a:r>
                      <a:r>
                        <a:rPr lang="en-US" sz="2000" baseline="0" dirty="0" smtClean="0"/>
                        <a:t> competitive for small but fast growing digital markets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Non-interoperable due to IPRs</a:t>
                      </a:r>
                      <a:r>
                        <a:rPr lang="en-US" sz="2000" baseline="0" dirty="0" smtClean="0"/>
                        <a:t>, competing standards and competition for market share</a:t>
                      </a:r>
                      <a:endParaRPr lang="en-SG" sz="2000" dirty="0"/>
                    </a:p>
                  </a:txBody>
                  <a:tcPr/>
                </a:tc>
              </a:tr>
              <a:tr h="24454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Long-run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Both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Mostly many collaborations </a:t>
                      </a:r>
                      <a:r>
                        <a:rPr lang="en-US" sz="2000" baseline="0" dirty="0" smtClean="0"/>
                        <a:t> = “grow the digital pie” + convergence + business synergies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Interoperability as 3rd parties innovate</a:t>
                      </a:r>
                      <a:r>
                        <a:rPr lang="en-US" sz="2000" baseline="0" dirty="0" smtClean="0"/>
                        <a:t> and “communities of interest’ demand interconnectivity</a:t>
                      </a:r>
                      <a:endParaRPr lang="en-SG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68642"/>
            <a:ext cx="1584165" cy="96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6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Digital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Quality of Service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Danger of time warp?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1840" y="1600200"/>
            <a:ext cx="5554960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Different approaches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VoIP and numbering, but </a:t>
            </a:r>
            <a:r>
              <a:rPr lang="en-US" sz="2200" b="1" dirty="0" smtClean="0"/>
              <a:t>GLS</a:t>
            </a:r>
            <a:r>
              <a:rPr lang="en-US" sz="2200" dirty="0" smtClean="0"/>
              <a:t> is already one answer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QoS is a </a:t>
            </a:r>
            <a:r>
              <a:rPr lang="en-US" sz="2200" b="1" i="1" dirty="0" smtClean="0"/>
              <a:t>service differentiator </a:t>
            </a:r>
            <a:r>
              <a:rPr lang="en-US" sz="2200" dirty="0" smtClean="0"/>
              <a:t>= leave to market</a:t>
            </a:r>
          </a:p>
          <a:p>
            <a:pPr marL="530225" lvl="1" indent="-354013">
              <a:buFont typeface="Wingdings" panose="05000000000000000000" pitchFamily="2" charset="2"/>
              <a:buChar char="q"/>
            </a:pPr>
            <a:r>
              <a:rPr lang="en-US" sz="2200" dirty="0" smtClean="0"/>
              <a:t>OTT voice-over-BB is </a:t>
            </a:r>
            <a:r>
              <a:rPr lang="en-US" sz="2200" b="1" i="1" dirty="0" smtClean="0"/>
              <a:t>better QoS </a:t>
            </a:r>
            <a:r>
              <a:rPr lang="en-US" sz="2200" dirty="0" smtClean="0"/>
              <a:t>than PSTN!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Protect or Promote?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200" dirty="0" smtClean="0"/>
              <a:t>Protect operators from disruption? 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200" dirty="0" smtClean="0"/>
              <a:t>Protect/promote consumers’ choice? 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200" dirty="0" smtClean="0"/>
              <a:t>Promote digital economy?</a:t>
            </a:r>
            <a:endParaRPr lang="en-SG" sz="2200" dirty="0"/>
          </a:p>
        </p:txBody>
      </p:sp>
      <p:pic>
        <p:nvPicPr>
          <p:cNvPr id="5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68642"/>
            <a:ext cx="1584165" cy="96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7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OTT is here to stay, it’s the most efficient use of communications resources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The nature of interconnectivity is to compete </a:t>
            </a:r>
            <a:r>
              <a:rPr lang="en-US" sz="2800" b="1" i="1" dirty="0" smtClean="0"/>
              <a:t>and to </a:t>
            </a:r>
            <a:r>
              <a:rPr lang="en-US" sz="2800" dirty="0" smtClean="0"/>
              <a:t>collaborate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OTT service providers can become carriers; carriers can become OTT service providers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Commercial viability will always determine the outcomes – markets and technologies will always be unpredictable and therefore risky investments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Promoting the digital economy rather than chilling out innovations of Internet businesses is the way for society to maximize the benefits of the digital age.</a:t>
            </a:r>
          </a:p>
        </p:txBody>
      </p:sp>
      <p:pic>
        <p:nvPicPr>
          <p:cNvPr id="10242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809829"/>
            <a:ext cx="1725935" cy="104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664516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Please visit </a:t>
            </a:r>
            <a:r>
              <a:rPr lang="en-US" dirty="0">
                <a:hlinkClick r:id="rId2"/>
              </a:rPr>
              <a:t>http://www.asiainternetcoalition.org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ctr"/>
            <a:r>
              <a:rPr lang="en-US" dirty="0" smtClean="0"/>
              <a:t>   </a:t>
            </a:r>
            <a:r>
              <a:rPr lang="en-US" dirty="0" smtClean="0">
                <a:hlinkClick r:id="rId3"/>
              </a:rPr>
              <a:t>www.trpc.biz</a:t>
            </a:r>
            <a:r>
              <a:rPr lang="en-US" dirty="0" smtClean="0"/>
              <a:t> </a:t>
            </a:r>
            <a:endParaRPr lang="en-SG" dirty="0"/>
          </a:p>
        </p:txBody>
      </p:sp>
      <p:pic>
        <p:nvPicPr>
          <p:cNvPr id="1026" name="Picture 2" descr="C:\Users\John\AppData\Local\Microsoft\Windows\Temporary Internet Files\Content.IE5\230NGO42\MC9001052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35" y="908720"/>
            <a:ext cx="2376264" cy="27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John\Documents\Associations\AIC\Logo\AIC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5591175"/>
            <a:ext cx="20859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1377</TotalTime>
  <Words>757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Tahoma</vt:lpstr>
      <vt:lpstr>Wingdings</vt:lpstr>
      <vt:lpstr>Theme2</vt:lpstr>
      <vt:lpstr>OTT: Competing or Collaborating OTT in Indonesia Telecommunications Business Mastel: Sari Pan Pacific Hotel Jakarta 5th December 2013</vt:lpstr>
      <vt:lpstr>PowerPoint Presentation</vt:lpstr>
      <vt:lpstr>OTT services popular due to</vt:lpstr>
      <vt:lpstr>Digital Paradigms</vt:lpstr>
      <vt:lpstr>Digital Economy</vt:lpstr>
      <vt:lpstr>Competing or Collaborating</vt:lpstr>
      <vt:lpstr>Regulating Digital</vt:lpstr>
      <vt:lpstr>Conclusions</vt:lpstr>
      <vt:lpstr>PowerPoint Presentation</vt:lpstr>
      <vt:lpstr>Appendices</vt:lpstr>
      <vt:lpstr>PowerPoint Presentation</vt:lpstr>
      <vt:lpstr>Traffic Management and Net Neutrality:  A Guide for regulators?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t</dc:title>
  <dc:creator>Michael</dc:creator>
  <cp:lastModifiedBy>Yx</cp:lastModifiedBy>
  <cp:revision>45</cp:revision>
  <cp:lastPrinted>2013-12-04T12:39:48Z</cp:lastPrinted>
  <dcterms:created xsi:type="dcterms:W3CDTF">2013-05-29T04:45:57Z</dcterms:created>
  <dcterms:modified xsi:type="dcterms:W3CDTF">2013-12-09T03:20:27Z</dcterms:modified>
</cp:coreProperties>
</file>